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2"/>
  </p:notesMasterIdLst>
  <p:handoutMasterIdLst>
    <p:handoutMasterId r:id="rId23"/>
  </p:handoutMasterIdLst>
  <p:sldIdLst>
    <p:sldId id="272" r:id="rId7"/>
    <p:sldId id="298" r:id="rId8"/>
    <p:sldId id="273" r:id="rId9"/>
    <p:sldId id="275" r:id="rId10"/>
    <p:sldId id="284" r:id="rId11"/>
    <p:sldId id="287" r:id="rId12"/>
    <p:sldId id="295" r:id="rId13"/>
    <p:sldId id="297" r:id="rId14"/>
    <p:sldId id="294" r:id="rId15"/>
    <p:sldId id="288" r:id="rId16"/>
    <p:sldId id="291" r:id="rId17"/>
    <p:sldId id="293" r:id="rId18"/>
    <p:sldId id="289" r:id="rId19"/>
    <p:sldId id="299" r:id="rId20"/>
    <p:sldId id="300" r:id="rId21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0" autoAdjust="0"/>
    <p:restoredTop sz="75553" autoAdjust="0"/>
  </p:normalViewPr>
  <p:slideViewPr>
    <p:cSldViewPr>
      <p:cViewPr varScale="1">
        <p:scale>
          <a:sx n="88" d="100"/>
          <a:sy n="88" d="100"/>
        </p:scale>
        <p:origin x="72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2022-01-17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2022-01-17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  <a:endParaRPr lang="fr-CA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8 juin 2021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d’ignorer la contrainte à partir d’une période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 précise.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54967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stratégique.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 dans le modèle de simulation stochastique.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 donc 3 fichier de résultats brute (1 par modèle).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supporté par GDAL (CSV,DBF…et autres).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d’arriver en dessous de la valeur jusqu’à maintenant.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stratégique initial.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Probabilité d’arriver au dessus de la valeur</a:t>
            </a:r>
            <a:r>
              <a:rPr lang="fr-CA" dirty="0"/>
              <a:t> </a:t>
            </a:r>
            <a:r>
              <a:rPr lang="fr-CA" dirty="0" smtClean="0"/>
              <a:t>jusqu’à maintenant.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 solide et stable dans le temps.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superficie donnée.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997440" y="2924944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8" name="Connecteur droit avec flèche 7"/>
          <p:cNvCxnSpPr>
            <a:stCxn id="10" idx="4"/>
            <a:endCxn id="4" idx="0"/>
          </p:cNvCxnSpPr>
          <p:nvPr/>
        </p:nvCxnSpPr>
        <p:spPr bwMode="auto">
          <a:xfrm>
            <a:off x="1379476" y="2613484"/>
            <a:ext cx="158024" cy="3114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537500" y="3861048"/>
            <a:ext cx="130008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288032" cy="2543708"/>
          </a:xfrm>
          <a:prstGeom prst="bentConnector3">
            <a:avLst>
              <a:gd name="adj1" fmla="val -79366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32883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3170810" y="1697367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58842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5" name="Connecteur droit avec flèche 34"/>
          <p:cNvCxnSpPr>
            <a:stCxn id="33" idx="4"/>
            <a:endCxn id="32" idx="0"/>
          </p:cNvCxnSpPr>
          <p:nvPr/>
        </p:nvCxnSpPr>
        <p:spPr bwMode="auto">
          <a:xfrm>
            <a:off x="3710870" y="2633471"/>
            <a:ext cx="158024" cy="3114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868894" y="3881035"/>
            <a:ext cx="130008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2"/>
            <a:endCxn id="34" idx="2"/>
          </p:cNvCxnSpPr>
          <p:nvPr/>
        </p:nvCxnSpPr>
        <p:spPr bwMode="auto">
          <a:xfrm rot="10800000" flipH="1" flipV="1">
            <a:off x="3170810" y="2165419"/>
            <a:ext cx="288032" cy="2543708"/>
          </a:xfrm>
          <a:prstGeom prst="bentConnector3">
            <a:avLst>
              <a:gd name="adj1" fmla="val -79366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697367"/>
            <a:ext cx="1503302" cy="2991773"/>
          </a:xfrm>
          <a:prstGeom prst="bentConnector4">
            <a:avLst>
              <a:gd name="adj1" fmla="val 32038"/>
              <a:gd name="adj2" fmla="val 107641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533944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37592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663952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7" name="Connecteur droit avec flèche 46"/>
          <p:cNvCxnSpPr>
            <a:stCxn id="45" idx="4"/>
            <a:endCxn id="44" idx="0"/>
          </p:cNvCxnSpPr>
          <p:nvPr/>
        </p:nvCxnSpPr>
        <p:spPr bwMode="auto">
          <a:xfrm>
            <a:off x="5915980" y="2645185"/>
            <a:ext cx="158024" cy="3114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074004" y="3892749"/>
            <a:ext cx="130008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2"/>
            <a:endCxn id="46" idx="2"/>
          </p:cNvCxnSpPr>
          <p:nvPr/>
        </p:nvCxnSpPr>
        <p:spPr bwMode="auto">
          <a:xfrm rot="10800000" flipH="1" flipV="1">
            <a:off x="5375920" y="2177133"/>
            <a:ext cx="288032" cy="2543708"/>
          </a:xfrm>
          <a:prstGeom prst="bentConnector3">
            <a:avLst>
              <a:gd name="adj1" fmla="val -79366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38962" y="1709081"/>
            <a:ext cx="1377018" cy="3000046"/>
          </a:xfrm>
          <a:prstGeom prst="bentConnector4">
            <a:avLst>
              <a:gd name="adj1" fmla="val 30390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8" grpId="0" animBg="1"/>
      <p:bldP spid="44" grpId="0" animBg="1"/>
      <p:bldP spid="45" grpId="0" animBg="1"/>
      <p:bldP spid="46" grpId="0" animBg="1"/>
      <p:bldP spid="50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</a:t>
            </a:r>
            <a:r>
              <a:rPr lang="fr-CA" dirty="0" smtClean="0"/>
              <a:t>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997440" y="2924944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8" name="Connecteur droit avec flèche 7"/>
          <p:cNvCxnSpPr>
            <a:stCxn id="10" idx="4"/>
            <a:endCxn id="4" idx="0"/>
          </p:cNvCxnSpPr>
          <p:nvPr/>
        </p:nvCxnSpPr>
        <p:spPr bwMode="auto">
          <a:xfrm>
            <a:off x="1379476" y="2613484"/>
            <a:ext cx="158024" cy="3114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537500" y="3861048"/>
            <a:ext cx="130008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288032" cy="2543708"/>
          </a:xfrm>
          <a:prstGeom prst="bentConnector3">
            <a:avLst>
              <a:gd name="adj1" fmla="val -79366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" name="Connecteur droit avec flèche 2"/>
          <p:cNvCxnSpPr>
            <a:stCxn id="10" idx="6"/>
          </p:cNvCxnSpPr>
          <p:nvPr/>
        </p:nvCxnSpPr>
        <p:spPr bwMode="auto">
          <a:xfrm>
            <a:off x="1919536" y="2145432"/>
            <a:ext cx="8640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ZoneTexte 8"/>
          <p:cNvSpPr txBox="1"/>
          <p:nvPr/>
        </p:nvSpPr>
        <p:spPr>
          <a:xfrm>
            <a:off x="2783631" y="1914600"/>
            <a:ext cx="52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Modèle stratégique</a:t>
            </a:r>
            <a:endParaRPr lang="fr-CA" dirty="0"/>
          </a:p>
        </p:txBody>
      </p:sp>
      <p:sp>
        <p:nvSpPr>
          <p:cNvPr id="39" name="ZoneTexte 38"/>
          <p:cNvSpPr txBox="1"/>
          <p:nvPr/>
        </p:nvSpPr>
        <p:spPr>
          <a:xfrm>
            <a:off x="3071664" y="44583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Modèle </a:t>
            </a:r>
            <a:r>
              <a:rPr lang="fr-CA" dirty="0" smtClean="0"/>
              <a:t>tactique</a:t>
            </a:r>
            <a:endParaRPr lang="fr-CA" dirty="0"/>
          </a:p>
        </p:txBody>
      </p:sp>
      <p:cxnSp>
        <p:nvCxnSpPr>
          <p:cNvPr id="40" name="Connecteur droit avec flèche 39"/>
          <p:cNvCxnSpPr/>
          <p:nvPr/>
        </p:nvCxnSpPr>
        <p:spPr bwMode="auto">
          <a:xfrm>
            <a:off x="2207568" y="4689139"/>
            <a:ext cx="8640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Connecteur droit avec flèche 40"/>
          <p:cNvCxnSpPr>
            <a:stCxn id="4" idx="6"/>
          </p:cNvCxnSpPr>
          <p:nvPr/>
        </p:nvCxnSpPr>
        <p:spPr bwMode="auto">
          <a:xfrm>
            <a:off x="2077560" y="3392996"/>
            <a:ext cx="9941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ZoneTexte 41"/>
          <p:cNvSpPr txBox="1"/>
          <p:nvPr/>
        </p:nvSpPr>
        <p:spPr>
          <a:xfrm>
            <a:off x="3071664" y="316216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Modèle stochastique</a:t>
            </a:r>
            <a:endParaRPr lang="fr-CA" dirty="0"/>
          </a:p>
        </p:txBody>
      </p:sp>
      <p:cxnSp>
        <p:nvCxnSpPr>
          <p:cNvPr id="52" name="Connecteur droit avec flèche 51"/>
          <p:cNvCxnSpPr/>
          <p:nvPr/>
        </p:nvCxnSpPr>
        <p:spPr bwMode="auto">
          <a:xfrm flipV="1">
            <a:off x="623392" y="2769215"/>
            <a:ext cx="5181600" cy="6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ZoneTexte 53"/>
          <p:cNvSpPr txBox="1"/>
          <p:nvPr/>
        </p:nvSpPr>
        <p:spPr>
          <a:xfrm>
            <a:off x="5756094" y="2538381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_</a:t>
            </a:r>
            <a:r>
              <a:rPr lang="fr-CA" dirty="0" smtClean="0"/>
              <a:t>SETFROMGLOBAL(ratio</a:t>
            </a:r>
            <a:r>
              <a:rPr lang="fr-CA" dirty="0" smtClean="0"/>
              <a:t>)</a:t>
            </a:r>
            <a:endParaRPr lang="fr-CA" dirty="0"/>
          </a:p>
        </p:txBody>
      </p:sp>
      <p:cxnSp>
        <p:nvCxnSpPr>
          <p:cNvPr id="19" name="Connecteur en angle 18"/>
          <p:cNvCxnSpPr>
            <a:stCxn id="10" idx="1"/>
            <a:endCxn id="11" idx="3"/>
          </p:cNvCxnSpPr>
          <p:nvPr/>
        </p:nvCxnSpPr>
        <p:spPr bwMode="auto">
          <a:xfrm rot="16200000" flipH="1">
            <a:off x="-461205" y="3273270"/>
            <a:ext cx="3205634" cy="288032"/>
          </a:xfrm>
          <a:prstGeom prst="bentConnector5">
            <a:avLst>
              <a:gd name="adj1" fmla="val -7131"/>
              <a:gd name="adj2" fmla="val -275316"/>
              <a:gd name="adj3" fmla="val 107131"/>
            </a:avLst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Connecteur droit avec flèche 22"/>
          <p:cNvCxnSpPr/>
          <p:nvPr/>
        </p:nvCxnSpPr>
        <p:spPr bwMode="auto">
          <a:xfrm flipV="1">
            <a:off x="230323" y="3990254"/>
            <a:ext cx="518160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420036" y="3746937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Poids de la cédule stratégique (0 à infini)</a:t>
            </a:r>
            <a:endParaRPr lang="fr-CA" dirty="0"/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994047" y="2531102"/>
            <a:ext cx="2882416" cy="77173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106699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682198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7" name="Connecteur droit avec flèche 36"/>
          <p:cNvCxnSpPr/>
          <p:nvPr/>
        </p:nvCxnSpPr>
        <p:spPr bwMode="auto">
          <a:xfrm>
            <a:off x="2035299" y="1908266"/>
            <a:ext cx="5223861" cy="3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ZoneTexte 42"/>
          <p:cNvSpPr txBox="1"/>
          <p:nvPr/>
        </p:nvSpPr>
        <p:spPr>
          <a:xfrm>
            <a:off x="7104112" y="1671191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_</a:t>
            </a:r>
            <a:r>
              <a:rPr lang="fr-CA" dirty="0" smtClean="0"/>
              <a:t>SETFROMLOCAL(ratio</a:t>
            </a:r>
            <a:r>
              <a:rPr lang="fr-CA" dirty="0" smtClean="0"/>
              <a:t>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smtClean="0"/>
              <a:t>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r>
              <a:rPr lang="fr-CA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visée.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précise.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contraintes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r>
              <a:rPr lang="fr-CA" dirty="0" smtClean="0"/>
              <a:t>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</a:t>
            </a:r>
            <a:r>
              <a:rPr lang="fr-CA" dirty="0" err="1" smtClean="0"/>
              <a:t>réplicats</a:t>
            </a:r>
            <a:r>
              <a:rPr lang="fr-CA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ira lire et appliquer la </a:t>
            </a:r>
            <a:r>
              <a:rPr lang="fr-CA" dirty="0" err="1" smtClean="0"/>
              <a:t>valeure</a:t>
            </a:r>
            <a:r>
              <a:rPr lang="fr-CA" dirty="0" smtClean="0"/>
              <a:t> spécifiée dans la table.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</a:t>
            </a:r>
            <a:r>
              <a:rPr lang="fr-CA" dirty="0" err="1" smtClean="0"/>
              <a:t>réplicat</a:t>
            </a:r>
            <a:r>
              <a:rPr lang="fr-CA" dirty="0" smtClean="0"/>
              <a:t> sélectionne le chiffre de la colonne 1 de la table fichier.csv et remplace « 10 » par ce chiffre. 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12020</TotalTime>
  <Words>786</Words>
  <Application>Microsoft Office PowerPoint</Application>
  <PresentationFormat>Grand écran</PresentationFormat>
  <Paragraphs>139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320</cp:revision>
  <cp:lastPrinted>2021-03-10T21:22:00Z</cp:lastPrinted>
  <dcterms:created xsi:type="dcterms:W3CDTF">2012-05-29T17:36:30Z</dcterms:created>
  <dcterms:modified xsi:type="dcterms:W3CDTF">2022-01-18T21:29:52Z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